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5"/>
  </p:notesMasterIdLst>
  <p:sldIdLst>
    <p:sldId id="260" r:id="rId2"/>
    <p:sldId id="261" r:id="rId3"/>
    <p:sldId id="262" r:id="rId4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9966FF"/>
    <a:srgbClr val="99CCFF"/>
    <a:srgbClr val="CCFFCC"/>
    <a:srgbClr val="9999FF"/>
    <a:srgbClr val="E4007F"/>
    <a:srgbClr val="FFFF99"/>
    <a:srgbClr val="8DC55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9" autoAdjust="0"/>
    <p:restoredTop sz="94660"/>
  </p:normalViewPr>
  <p:slideViewPr>
    <p:cSldViewPr snapToGrid="0">
      <p:cViewPr varScale="1">
        <p:scale>
          <a:sx n="70" d="100"/>
          <a:sy n="70" d="100"/>
        </p:scale>
        <p:origin x="-2580" y="-11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emf"/><Relationship Id="rId7" Type="http://schemas.openxmlformats.org/officeDocument/2006/relationships/image" Target="../media/image8.jpeg"/><Relationship Id="rId12" Type="http://schemas.openxmlformats.org/officeDocument/2006/relationships/image" Target="../media/image1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7775575" cy="109077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7950" y="107950"/>
            <a:ext cx="7559675" cy="106918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79388" y="179388"/>
            <a:ext cx="7416800" cy="1054893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MS PGothic" pitchFamily="34" charset="-128"/>
              <a:ea typeface="MS PGothic" pitchFamily="34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125413" y="7237413"/>
            <a:ext cx="7542212" cy="22225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193675" y="10188575"/>
            <a:ext cx="7345363" cy="33338"/>
          </a:xfrm>
          <a:prstGeom prst="straightConnector1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-22225" y="4989513"/>
            <a:ext cx="7777163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bRRectCallout"/>
          <p:cNvSpPr>
            <a:spLocks noEditPoints="1" noChangeArrowheads="1"/>
          </p:cNvSpPr>
          <p:nvPr/>
        </p:nvSpPr>
        <p:spPr bwMode="auto">
          <a:xfrm>
            <a:off x="1895475" y="2957513"/>
            <a:ext cx="3983038" cy="190341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>
                <a:solidFill>
                  <a:prstClr val="black"/>
                </a:solidFill>
                <a:latin typeface="MS PGothic" pitchFamily="34" charset="-128"/>
                <a:ea typeface="MS PGothic" pitchFamily="34" charset="-128"/>
              </a:rPr>
              <a:t>POINT1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endParaRPr lang="en-US" altLang="ja-JP" sz="1400">
              <a:solidFill>
                <a:prstClr val="black"/>
              </a:solidFill>
              <a:latin typeface="MS PGothic" pitchFamily="34" charset="-128"/>
              <a:ea typeface="MS PGothic" pitchFamily="34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prstClr val="black"/>
                </a:solidFill>
                <a:latin typeface="MS PGothic" pitchFamily="34" charset="-128"/>
                <a:ea typeface="MS PGothic" pitchFamily="34" charset="-128"/>
              </a:rPr>
              <a:t>テンプレートのサイズは黒の枠</a:t>
            </a:r>
            <a:endParaRPr lang="en-US" altLang="ja-JP" sz="1800" b="1">
              <a:solidFill>
                <a:prstClr val="black"/>
              </a:solidFill>
              <a:latin typeface="MS PGothic" pitchFamily="34" charset="-128"/>
              <a:ea typeface="MS PGothic" pitchFamily="34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>
                <a:solidFill>
                  <a:prstClr val="black"/>
                </a:solidFill>
                <a:latin typeface="MS PGothic" pitchFamily="34" charset="-128"/>
                <a:ea typeface="MS PGothic" pitchFamily="34" charset="-128"/>
              </a:rPr>
              <a:t>(303</a:t>
            </a:r>
            <a:r>
              <a:rPr lang="ja-JP" altLang="en-US" sz="1800" b="1">
                <a:solidFill>
                  <a:prstClr val="black"/>
                </a:solidFill>
                <a:latin typeface="MS PGothic" pitchFamily="34" charset="-128"/>
                <a:ea typeface="MS PGothic" pitchFamily="34" charset="-128"/>
              </a:rPr>
              <a:t>㎜</a:t>
            </a:r>
            <a:r>
              <a:rPr lang="en-US" altLang="ja-JP" sz="1800" b="1">
                <a:solidFill>
                  <a:prstClr val="black"/>
                </a:solidFill>
                <a:latin typeface="MS PGothic" pitchFamily="34" charset="-128"/>
                <a:ea typeface="MS PGothic" pitchFamily="34" charset="-128"/>
              </a:rPr>
              <a:t>×216</a:t>
            </a:r>
            <a:r>
              <a:rPr lang="ja-JP" altLang="en-US" sz="1800" b="1">
                <a:solidFill>
                  <a:prstClr val="black"/>
                </a:solidFill>
                <a:latin typeface="MS PGothic" pitchFamily="34" charset="-128"/>
                <a:ea typeface="MS PGothic" pitchFamily="34" charset="-128"/>
              </a:rPr>
              <a:t>㎜）で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prstClr val="black"/>
                </a:solidFill>
                <a:latin typeface="MS PGothic" pitchFamily="34" charset="-128"/>
                <a:ea typeface="MS PGothic" pitchFamily="34" charset="-128"/>
              </a:rPr>
              <a:t>作成しています。</a:t>
            </a:r>
          </a:p>
        </p:txBody>
      </p:sp>
      <p:sp>
        <p:nvSpPr>
          <p:cNvPr id="23" name="PubRRectCallout"/>
          <p:cNvSpPr>
            <a:spLocks noEditPoints="1" noChangeArrowheads="1"/>
          </p:cNvSpPr>
          <p:nvPr/>
        </p:nvSpPr>
        <p:spPr bwMode="auto">
          <a:xfrm>
            <a:off x="1895475" y="5210175"/>
            <a:ext cx="3983038" cy="1901825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rgbClr val="FF0000"/>
            </a:outerShdw>
          </a:effectLst>
        </p:spPr>
        <p:txBody>
          <a:bodyPr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POINT2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endParaRPr lang="en-US" altLang="ja-JP" sz="1400" b="1">
              <a:solidFill>
                <a:srgbClr val="FF0000"/>
              </a:solidFill>
              <a:latin typeface="MS PGothic" pitchFamily="34" charset="-128"/>
              <a:ea typeface="MS PGothic" pitchFamily="34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印刷物の仕上がりサイズは赤の枠</a:t>
            </a:r>
            <a:r>
              <a:rPr lang="en-US" altLang="ja-JP" sz="1800" b="1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(297</a:t>
            </a:r>
            <a:r>
              <a:rPr lang="ja-JP" altLang="en-US" sz="1800" b="1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㎜</a:t>
            </a:r>
            <a:r>
              <a:rPr lang="en-US" altLang="ja-JP" sz="1800" b="1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×210</a:t>
            </a:r>
            <a:r>
              <a:rPr lang="ja-JP" altLang="en-US" sz="1800" b="1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㎜）で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作成しています。</a:t>
            </a:r>
          </a:p>
        </p:txBody>
      </p:sp>
      <p:sp>
        <p:nvSpPr>
          <p:cNvPr id="24" name="PubRRectCallout"/>
          <p:cNvSpPr>
            <a:spLocks noEditPoints="1" noChangeArrowheads="1"/>
          </p:cNvSpPr>
          <p:nvPr/>
        </p:nvSpPr>
        <p:spPr bwMode="auto">
          <a:xfrm>
            <a:off x="1895475" y="7597775"/>
            <a:ext cx="3983038" cy="2392363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  <a:effectLst>
            <a:outerShdw dist="107763" dir="2700000" algn="ctr" rotWithShape="0">
              <a:srgbClr val="0070C0"/>
            </a:outerShdw>
          </a:effectLst>
        </p:spPr>
        <p:txBody>
          <a:bodyPr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>
                <a:solidFill>
                  <a:srgbClr val="0070C0"/>
                </a:solidFill>
                <a:latin typeface="MS PGothic" pitchFamily="34" charset="-128"/>
                <a:ea typeface="MS PGothic" pitchFamily="34" charset="-128"/>
              </a:rPr>
              <a:t>POINT</a:t>
            </a:r>
            <a:r>
              <a:rPr lang="ja-JP" altLang="en-US" sz="2000" b="1">
                <a:solidFill>
                  <a:srgbClr val="0070C0"/>
                </a:solidFill>
                <a:latin typeface="MS PGothic" pitchFamily="34" charset="-128"/>
                <a:ea typeface="MS PGothic" pitchFamily="34" charset="-128"/>
              </a:rPr>
              <a:t>３</a:t>
            </a:r>
            <a:endParaRPr lang="en-US" altLang="ja-JP" sz="2000" b="1">
              <a:solidFill>
                <a:srgbClr val="0070C0"/>
              </a:solidFill>
              <a:latin typeface="MS PGothic" pitchFamily="34" charset="-128"/>
              <a:ea typeface="MS PGothic" pitchFamily="34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endParaRPr lang="en-US" altLang="ja-JP" sz="1400" b="1">
              <a:solidFill>
                <a:srgbClr val="0070C0"/>
              </a:solidFill>
              <a:latin typeface="MS PGothic" pitchFamily="34" charset="-128"/>
              <a:ea typeface="MS PGothic" pitchFamily="34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srgbClr val="0070C0"/>
                </a:solidFill>
                <a:latin typeface="MS PGothic" pitchFamily="34" charset="-128"/>
                <a:ea typeface="MS PGothic" pitchFamily="34" charset="-128"/>
              </a:rPr>
              <a:t>文字・イラスト・写真の絵柄等、</a:t>
            </a:r>
            <a:endParaRPr lang="en-US" altLang="ja-JP" sz="1800" b="1">
              <a:solidFill>
                <a:srgbClr val="0070C0"/>
              </a:solidFill>
              <a:latin typeface="MS PGothic" pitchFamily="34" charset="-128"/>
              <a:ea typeface="MS PGothic" pitchFamily="34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srgbClr val="0070C0"/>
                </a:solidFill>
                <a:latin typeface="MS PGothic" pitchFamily="34" charset="-128"/>
                <a:ea typeface="MS PGothic" pitchFamily="34" charset="-128"/>
              </a:rPr>
              <a:t>仕上がりで切れてはいけない部分は</a:t>
            </a:r>
            <a:endParaRPr lang="en-US" altLang="ja-JP" sz="1800" b="1">
              <a:solidFill>
                <a:srgbClr val="0070C0"/>
              </a:solidFill>
              <a:latin typeface="MS PGothic" pitchFamily="34" charset="-128"/>
              <a:ea typeface="MS PGothic" pitchFamily="34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srgbClr val="0070C0"/>
                </a:solidFill>
                <a:latin typeface="MS PGothic" pitchFamily="34" charset="-128"/>
                <a:ea typeface="MS PGothic" pitchFamily="34" charset="-128"/>
              </a:rPr>
              <a:t>青の枠（</a:t>
            </a:r>
            <a:r>
              <a:rPr lang="en-US" altLang="ja-JP" sz="1800" b="1">
                <a:solidFill>
                  <a:srgbClr val="0070C0"/>
                </a:solidFill>
                <a:latin typeface="MS PGothic" pitchFamily="34" charset="-128"/>
                <a:ea typeface="MS PGothic" pitchFamily="34" charset="-128"/>
              </a:rPr>
              <a:t>293</a:t>
            </a:r>
            <a:r>
              <a:rPr lang="ja-JP" altLang="en-US" sz="1800" b="1">
                <a:solidFill>
                  <a:srgbClr val="0070C0"/>
                </a:solidFill>
                <a:latin typeface="MS PGothic" pitchFamily="34" charset="-128"/>
                <a:ea typeface="MS PGothic" pitchFamily="34" charset="-128"/>
              </a:rPr>
              <a:t>㎜</a:t>
            </a:r>
            <a:r>
              <a:rPr lang="en-US" altLang="ja-JP" sz="1800" b="1">
                <a:solidFill>
                  <a:srgbClr val="0070C0"/>
                </a:solidFill>
                <a:latin typeface="MS PGothic" pitchFamily="34" charset="-128"/>
                <a:ea typeface="MS PGothic" pitchFamily="34" charset="-128"/>
              </a:rPr>
              <a:t>×206</a:t>
            </a:r>
            <a:r>
              <a:rPr lang="ja-JP" altLang="en-US" sz="1800" b="1">
                <a:solidFill>
                  <a:srgbClr val="0070C0"/>
                </a:solidFill>
                <a:latin typeface="MS PGothic" pitchFamily="34" charset="-128"/>
                <a:ea typeface="MS PGothic" pitchFamily="34" charset="-128"/>
              </a:rPr>
              <a:t>㎜）の中に収めてください。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57250" y="1004888"/>
            <a:ext cx="6096000" cy="117316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404040"/>
                </a:solidFill>
                <a:latin typeface="MS PGothic" pitchFamily="34" charset="-128"/>
                <a:ea typeface="MS PGothic" pitchFamily="34" charset="-128"/>
              </a:rPr>
              <a:t>このテンプレートは</a:t>
            </a:r>
            <a:r>
              <a:rPr lang="en-US" altLang="ja-JP" sz="1800" b="1" dirty="0">
                <a:solidFill>
                  <a:srgbClr val="404040"/>
                </a:solidFill>
                <a:latin typeface="MS PGothic" pitchFamily="34" charset="-128"/>
                <a:ea typeface="MS PGothic" pitchFamily="34" charset="-128"/>
              </a:rPr>
              <a:t>A4</a:t>
            </a:r>
            <a:r>
              <a:rPr lang="ja-JP" altLang="en-US" sz="1800" b="1" dirty="0">
                <a:solidFill>
                  <a:srgbClr val="404040"/>
                </a:solidFill>
                <a:latin typeface="MS PGothic" pitchFamily="34" charset="-128"/>
                <a:ea typeface="MS PGothic" pitchFamily="34" charset="-128"/>
              </a:rPr>
              <a:t>サイズ</a:t>
            </a:r>
            <a:r>
              <a:rPr lang="en-US" altLang="ja-JP" sz="1800" b="1" dirty="0">
                <a:solidFill>
                  <a:srgbClr val="404040"/>
                </a:solidFill>
                <a:latin typeface="MS PGothic" pitchFamily="34" charset="-128"/>
                <a:ea typeface="MS PGothic" pitchFamily="34" charset="-128"/>
              </a:rPr>
              <a:t>(297</a:t>
            </a:r>
            <a:r>
              <a:rPr lang="ja-JP" altLang="en-US" sz="1800" b="1" dirty="0">
                <a:solidFill>
                  <a:srgbClr val="404040"/>
                </a:solidFill>
                <a:latin typeface="MS PGothic" pitchFamily="34" charset="-128"/>
                <a:ea typeface="MS PGothic" pitchFamily="34" charset="-128"/>
              </a:rPr>
              <a:t>㎜</a:t>
            </a:r>
            <a:r>
              <a:rPr lang="en-US" altLang="ja-JP" sz="1800" b="1" dirty="0">
                <a:solidFill>
                  <a:srgbClr val="404040"/>
                </a:solidFill>
                <a:latin typeface="MS PGothic" pitchFamily="34" charset="-128"/>
                <a:ea typeface="MS PGothic" pitchFamily="34" charset="-128"/>
              </a:rPr>
              <a:t>×210</a:t>
            </a:r>
            <a:r>
              <a:rPr lang="ja-JP" altLang="en-US" sz="1800" b="1" dirty="0">
                <a:solidFill>
                  <a:srgbClr val="404040"/>
                </a:solidFill>
                <a:latin typeface="MS PGothic" pitchFamily="34" charset="-128"/>
                <a:ea typeface="MS PGothic" pitchFamily="34" charset="-128"/>
              </a:rPr>
              <a:t>㎜）の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404040"/>
                </a:solidFill>
                <a:latin typeface="MS PGothic" pitchFamily="34" charset="-128"/>
                <a:ea typeface="MS PGothic" pitchFamily="34" charset="-128"/>
              </a:rPr>
              <a:t>印刷物を作る為のテンプレートです。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404040"/>
                </a:solidFill>
                <a:latin typeface="MS PGothic" pitchFamily="34" charset="-128"/>
                <a:ea typeface="MS PGothic" pitchFamily="34" charset="-128"/>
              </a:rPr>
              <a:t>ご利用にあたっては「ご利用ガイド」をお読みください。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856259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9"/>
          <p:cNvSpPr>
            <a:spLocks/>
          </p:cNvSpPr>
          <p:nvPr/>
        </p:nvSpPr>
        <p:spPr bwMode="auto">
          <a:xfrm>
            <a:off x="-5045076" y="5710239"/>
            <a:ext cx="2513013" cy="360363"/>
          </a:xfrm>
          <a:custGeom>
            <a:avLst/>
            <a:gdLst>
              <a:gd name="T0" fmla="*/ 1583 w 1583"/>
              <a:gd name="T1" fmla="*/ 0 h 227"/>
              <a:gd name="T2" fmla="*/ 0 w 1583"/>
              <a:gd name="T3" fmla="*/ 0 h 227"/>
              <a:gd name="T4" fmla="*/ 48 w 1583"/>
              <a:gd name="T5" fmla="*/ 114 h 227"/>
              <a:gd name="T6" fmla="*/ 0 w 1583"/>
              <a:gd name="T7" fmla="*/ 227 h 227"/>
              <a:gd name="T8" fmla="*/ 1583 w 1583"/>
              <a:gd name="T9" fmla="*/ 227 h 227"/>
              <a:gd name="T10" fmla="*/ 1535 w 1583"/>
              <a:gd name="T11" fmla="*/ 114 h 227"/>
              <a:gd name="T12" fmla="*/ 1583 w 1583"/>
              <a:gd name="T13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83" h="227">
                <a:moveTo>
                  <a:pt x="1583" y="0"/>
                </a:moveTo>
                <a:lnTo>
                  <a:pt x="0" y="0"/>
                </a:lnTo>
                <a:lnTo>
                  <a:pt x="48" y="114"/>
                </a:lnTo>
                <a:lnTo>
                  <a:pt x="0" y="227"/>
                </a:lnTo>
                <a:lnTo>
                  <a:pt x="1583" y="227"/>
                </a:lnTo>
                <a:lnTo>
                  <a:pt x="1535" y="114"/>
                </a:lnTo>
                <a:lnTo>
                  <a:pt x="1583" y="0"/>
                </a:lnTo>
                <a:close/>
              </a:path>
            </a:pathLst>
          </a:custGeom>
          <a:solidFill>
            <a:srgbClr val="EB6D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211"/>
            <a:ext cx="7953600" cy="11114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266" y="228571"/>
            <a:ext cx="639879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249" y="450990"/>
            <a:ext cx="639879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709" y="351175"/>
            <a:ext cx="1260809" cy="11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46742" y="1087985"/>
            <a:ext cx="2354126" cy="307777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時間をかけてじっくり選べる</a:t>
            </a:r>
            <a:endParaRPr lang="en-US" sz="1400" b="1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0113" y="502017"/>
            <a:ext cx="800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三段飾</a:t>
            </a:r>
            <a:endParaRPr lang="en-US" altLang="ja-JP" sz="16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75714" y="365294"/>
            <a:ext cx="609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早</a:t>
            </a:r>
            <a:endParaRPr lang="en-US" sz="2000" b="1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60249" y="587713"/>
            <a:ext cx="609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期</a:t>
            </a:r>
            <a:endParaRPr lang="en-US" sz="2000" b="1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 flipH="1">
            <a:off x="4775722" y="6870672"/>
            <a:ext cx="8466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特徴</a:t>
            </a:r>
            <a:endParaRPr lang="fi-FI" altLang="ja-JP" sz="1000" b="1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94370" y="9469815"/>
            <a:ext cx="314292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　㈱阿部玩具 </a:t>
            </a:r>
            <a:endParaRPr lang="en-US" altLang="ja-JP" sz="2900" b="1" dirty="0" smtClean="0">
              <a:solidFill>
                <a:schemeClr val="bg1"/>
              </a:solidFill>
              <a:latin typeface="Meiryo" pitchFamily="34" charset="-128"/>
              <a:ea typeface="Meiryo" pitchFamily="34" charset="-128"/>
              <a:cs typeface="Meiryo" pitchFamily="34" charset="-128"/>
            </a:endParaRPr>
          </a:p>
          <a:p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住所　山形市流通ｾﾝﾀｰ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1-6-3</a:t>
            </a:r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　電話　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023-633-3121</a:t>
            </a:r>
            <a:endParaRPr lang="en-US" sz="2900" b="1" dirty="0">
              <a:solidFill>
                <a:schemeClr val="bg1"/>
              </a:solidFill>
              <a:latin typeface="Meiryo" pitchFamily="34" charset="-128"/>
              <a:ea typeface="Meiryo" pitchFamily="34" charset="-128"/>
              <a:cs typeface="Meiryo" pitchFamily="34" charset="-12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80046" y="8807629"/>
            <a:ext cx="356966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solidFill>
                  <a:srgbClr val="EB6D8E"/>
                </a:solidFill>
                <a:latin typeface="HGPSoeiKakugothicUB" pitchFamily="50" charset="-128"/>
                <a:ea typeface="HGPSoeiKakugothicUB" pitchFamily="50" charset="-128"/>
              </a:rPr>
              <a:t>ご予約・お問い合わせはお気軽にどうぞ</a:t>
            </a:r>
            <a:endParaRPr lang="en-US" sz="1500" dirty="0">
              <a:solidFill>
                <a:srgbClr val="EB6D8E"/>
              </a:solidFill>
              <a:latin typeface="HGPSoeiKakugothicUB" pitchFamily="50" charset="-128"/>
              <a:ea typeface="HGPSoeiKakugothicUB" pitchFamily="50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0053" y="10449366"/>
            <a:ext cx="3889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営業時間　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9</a:t>
            </a:r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：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30</a:t>
            </a:r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～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17</a:t>
            </a:r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：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30</a:t>
            </a:r>
            <a:endParaRPr lang="en-US" altLang="zh-CN" sz="1600" b="1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1" name="正方形/長方形 58"/>
          <p:cNvSpPr/>
          <p:nvPr/>
        </p:nvSpPr>
        <p:spPr>
          <a:xfrm>
            <a:off x="2712977" y="6248549"/>
            <a:ext cx="1953880" cy="245072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0" name="Group 9"/>
          <p:cNvGrpSpPr/>
          <p:nvPr/>
        </p:nvGrpSpPr>
        <p:grpSpPr>
          <a:xfrm rot="438407">
            <a:off x="295360" y="920687"/>
            <a:ext cx="2387297" cy="2718839"/>
            <a:chOff x="13345161" y="-5141975"/>
            <a:chExt cx="2387297" cy="2718839"/>
          </a:xfrm>
        </p:grpSpPr>
        <p:sp>
          <p:nvSpPr>
            <p:cNvPr id="29" name="正方形/長方形 58"/>
            <p:cNvSpPr>
              <a:spLocks noChangeAspect="1"/>
            </p:cNvSpPr>
            <p:nvPr/>
          </p:nvSpPr>
          <p:spPr>
            <a:xfrm rot="21329135">
              <a:off x="13387618" y="-5141975"/>
              <a:ext cx="2167637" cy="2718839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>
              <a:outerShdw blurRad="241300" dist="25400" sx="102000" sy="102000" algn="tl" rotWithShape="0">
                <a:schemeClr val="bg1">
                  <a:lumMod val="65000"/>
                  <a:alpha val="7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写真を</a:t>
              </a:r>
              <a:endPara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入れてください</a:t>
              </a:r>
              <a:endPara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" name="正方形/長方形 58"/>
            <p:cNvSpPr/>
            <p:nvPr/>
          </p:nvSpPr>
          <p:spPr>
            <a:xfrm rot="21178461">
              <a:off x="13345161" y="-5036053"/>
              <a:ext cx="2387297" cy="246220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写真を</a:t>
              </a:r>
              <a:endPara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入れてください</a:t>
              </a:r>
              <a:endPara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 flipH="1">
            <a:off x="4214044" y="1606670"/>
            <a:ext cx="2927226" cy="2075473"/>
            <a:chOff x="903025" y="-93706"/>
            <a:chExt cx="2149268" cy="2807560"/>
          </a:xfrm>
        </p:grpSpPr>
        <p:sp>
          <p:nvSpPr>
            <p:cNvPr id="30" name="正方形/長方形 58"/>
            <p:cNvSpPr>
              <a:spLocks noChangeAspect="1"/>
            </p:cNvSpPr>
            <p:nvPr/>
          </p:nvSpPr>
          <p:spPr>
            <a:xfrm rot="-300000">
              <a:off x="903025" y="18055"/>
              <a:ext cx="2149268" cy="2695799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>
              <a:outerShdw blurRad="241300" dist="25400" sx="102000" sy="102000" algn="tl" rotWithShape="0">
                <a:schemeClr val="bg1">
                  <a:lumMod val="65000"/>
                  <a:alpha val="7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写真を</a:t>
              </a:r>
              <a:endPara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入れてください</a:t>
              </a:r>
              <a:endPara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5" name="正方形/長方形 58"/>
            <p:cNvSpPr/>
            <p:nvPr/>
          </p:nvSpPr>
          <p:spPr>
            <a:xfrm>
              <a:off x="1000719" y="-93706"/>
              <a:ext cx="1953880" cy="268502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写真を</a:t>
              </a:r>
              <a:endPara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入れてくさい</a:t>
              </a:r>
              <a:endPara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2921540" y="178851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ln>
                  <a:solidFill>
                    <a:srgbClr val="803430"/>
                  </a:solidFill>
                </a:ln>
                <a:solidFill>
                  <a:srgbClr val="0070C0"/>
                </a:solidFill>
                <a:latin typeface="AR P悠々ゴシック体E" panose="020B0600010101010101" pitchFamily="50" charset="-128"/>
                <a:ea typeface="AR P悠々ゴシック体E" panose="020B0600010101010101" pitchFamily="50" charset="-128"/>
              </a:rPr>
              <a:t>雛人形販売会</a:t>
            </a:r>
            <a:endParaRPr kumimoji="1" lang="ja-JP" altLang="en-US" sz="3600" dirty="0">
              <a:ln>
                <a:solidFill>
                  <a:srgbClr val="803430"/>
                </a:solidFill>
              </a:ln>
              <a:solidFill>
                <a:srgbClr val="0070C0"/>
              </a:solidFill>
              <a:latin typeface="AR P悠々ゴシック体E" panose="020B0600010101010101" pitchFamily="50" charset="-128"/>
              <a:ea typeface="AR P悠々ゴシック体E" panose="020B0600010101010101" pitchFamily="50" charset="-128"/>
            </a:endParaRPr>
          </a:p>
        </p:txBody>
      </p:sp>
      <p:sp>
        <p:nvSpPr>
          <p:cNvPr id="38" name="TextBox 43"/>
          <p:cNvSpPr txBox="1"/>
          <p:nvPr/>
        </p:nvSpPr>
        <p:spPr>
          <a:xfrm flipH="1">
            <a:off x="5478429" y="664657"/>
            <a:ext cx="1213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2000" b="1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11/19</a:t>
            </a:r>
          </a:p>
          <a:p>
            <a:pPr algn="ctr">
              <a:lnSpc>
                <a:spcPct val="800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まで</a:t>
            </a:r>
            <a:endParaRPr lang="en-US" sz="2000" b="1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9" name="正方形/長方形 58"/>
          <p:cNvSpPr/>
          <p:nvPr/>
        </p:nvSpPr>
        <p:spPr>
          <a:xfrm>
            <a:off x="672358" y="6287393"/>
            <a:ext cx="1770703" cy="241487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正方形/長方形 58"/>
          <p:cNvSpPr/>
          <p:nvPr/>
        </p:nvSpPr>
        <p:spPr>
          <a:xfrm>
            <a:off x="4780623" y="6261084"/>
            <a:ext cx="1872633" cy="245072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TextBox 5"/>
          <p:cNvSpPr txBox="1"/>
          <p:nvPr/>
        </p:nvSpPr>
        <p:spPr>
          <a:xfrm>
            <a:off x="-4895768" y="5710241"/>
            <a:ext cx="244045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b="1" dirty="0" smtClean="0">
                <a:latin typeface="MS PGothic" pitchFamily="34" charset="-128"/>
                <a:ea typeface="MS PGothic" pitchFamily="34" charset="-128"/>
              </a:rPr>
              <a:t>年内限定　特別割引！</a:t>
            </a:r>
            <a:endParaRPr lang="en-US" sz="1500" b="1" dirty="0">
              <a:latin typeface="MS PGothic" pitchFamily="34" charset="-128"/>
              <a:ea typeface="MS PGothic" pitchFamily="34" charset="-128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16" y="335148"/>
            <a:ext cx="1138740" cy="685800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1356636" y="5575131"/>
            <a:ext cx="1138740" cy="685800"/>
            <a:chOff x="-2249180" y="3950609"/>
            <a:chExt cx="1138740" cy="685800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249180" y="3950609"/>
              <a:ext cx="1138740" cy="685800"/>
            </a:xfrm>
            <a:prstGeom prst="rect">
              <a:avLst/>
            </a:prstGeom>
          </p:spPr>
        </p:pic>
        <p:sp>
          <p:nvSpPr>
            <p:cNvPr id="50" name="TextBox 40"/>
            <p:cNvSpPr txBox="1"/>
            <p:nvPr/>
          </p:nvSpPr>
          <p:spPr>
            <a:xfrm>
              <a:off x="-2025570" y="4072826"/>
              <a:ext cx="8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収納飾</a:t>
              </a:r>
              <a:endPara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103108" y="1395762"/>
            <a:ext cx="1332092" cy="726615"/>
            <a:chOff x="221307" y="7797911"/>
            <a:chExt cx="1332092" cy="726615"/>
          </a:xfrm>
        </p:grpSpPr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307" y="7797911"/>
              <a:ext cx="1332092" cy="726615"/>
            </a:xfrm>
            <a:prstGeom prst="rect">
              <a:avLst/>
            </a:prstGeom>
          </p:spPr>
        </p:pic>
        <p:sp>
          <p:nvSpPr>
            <p:cNvPr id="51" name="TextBox 40"/>
            <p:cNvSpPr txBox="1"/>
            <p:nvPr/>
          </p:nvSpPr>
          <p:spPr>
            <a:xfrm>
              <a:off x="446201" y="7991942"/>
              <a:ext cx="11071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親王飾</a:t>
              </a:r>
              <a:endPara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-1782584" y="4912931"/>
            <a:ext cx="1120724" cy="674950"/>
            <a:chOff x="4557212" y="7781197"/>
            <a:chExt cx="1120724" cy="674950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7212" y="7781197"/>
              <a:ext cx="1120724" cy="674950"/>
            </a:xfrm>
            <a:prstGeom prst="rect">
              <a:avLst/>
            </a:prstGeom>
          </p:spPr>
        </p:pic>
        <p:sp>
          <p:nvSpPr>
            <p:cNvPr id="52" name="TextBox 40"/>
            <p:cNvSpPr txBox="1"/>
            <p:nvPr/>
          </p:nvSpPr>
          <p:spPr>
            <a:xfrm>
              <a:off x="4744128" y="7857846"/>
              <a:ext cx="8484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名前旗</a:t>
              </a:r>
              <a:endPara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-1785094" y="6475769"/>
            <a:ext cx="1037870" cy="685800"/>
            <a:chOff x="8279614" y="3734146"/>
            <a:chExt cx="1037870" cy="685800"/>
          </a:xfrm>
        </p:grpSpPr>
        <p:pic>
          <p:nvPicPr>
            <p:cNvPr id="53" name="図 5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9614" y="3734146"/>
              <a:ext cx="1037870" cy="685800"/>
            </a:xfrm>
            <a:prstGeom prst="rect">
              <a:avLst/>
            </a:prstGeom>
          </p:spPr>
        </p:pic>
        <p:sp>
          <p:nvSpPr>
            <p:cNvPr id="54" name="TextBox 40"/>
            <p:cNvSpPr txBox="1"/>
            <p:nvPr/>
          </p:nvSpPr>
          <p:spPr>
            <a:xfrm>
              <a:off x="8337488" y="3907769"/>
              <a:ext cx="950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ｹｰｽ入飾</a:t>
              </a:r>
              <a:endPara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192" y="3862952"/>
            <a:ext cx="2043257" cy="2043257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06" y="4438823"/>
            <a:ext cx="1451597" cy="145159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666" y="6462902"/>
            <a:ext cx="1726969" cy="1961008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249" y="3770365"/>
            <a:ext cx="1752399" cy="1704651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76291" y="2599115"/>
            <a:ext cx="2151205" cy="2151205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856" y="4426028"/>
            <a:ext cx="1301649" cy="824378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8335" y="3494837"/>
            <a:ext cx="696113" cy="696113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44128">
            <a:off x="6622622" y="5129602"/>
            <a:ext cx="898165" cy="898165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3981928" y="8823016"/>
            <a:ext cx="3332886" cy="1015663"/>
          </a:xfrm>
          <a:prstGeom prst="rect">
            <a:avLst/>
          </a:prstGeom>
          <a:noFill/>
          <a:ln w="15875" cap="rnd">
            <a:solidFill>
              <a:srgbClr val="00AC97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早期販売限定！特別割引！</a:t>
            </a:r>
            <a:endParaRPr lang="en-US" altLang="ja-JP" sz="18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通常価格より更に</a:t>
            </a:r>
            <a:endParaRPr lang="en-US" altLang="ja-JP" sz="18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2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</a:t>
            </a:r>
            <a:r>
              <a:rPr lang="ja-JP" altLang="en-US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％割引　</a:t>
            </a:r>
            <a:r>
              <a:rPr lang="ja-JP" altLang="en-US" sz="1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早い方がお得！</a:t>
            </a:r>
            <a:endParaRPr kumimoji="1"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81801">
            <a:off x="2469898" y="1962272"/>
            <a:ext cx="1944947" cy="889118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98072">
            <a:off x="6053146" y="498058"/>
            <a:ext cx="1820744" cy="983070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2388">
            <a:off x="346922" y="3728990"/>
            <a:ext cx="696113" cy="696113"/>
          </a:xfrm>
          <a:prstGeom prst="rect">
            <a:avLst/>
          </a:prstGeom>
        </p:spPr>
      </p:pic>
      <p:grpSp>
        <p:nvGrpSpPr>
          <p:cNvPr id="58" name="グループ化 57"/>
          <p:cNvGrpSpPr/>
          <p:nvPr/>
        </p:nvGrpSpPr>
        <p:grpSpPr>
          <a:xfrm>
            <a:off x="1238287" y="3856736"/>
            <a:ext cx="1274853" cy="685800"/>
            <a:chOff x="-2341549" y="3892097"/>
            <a:chExt cx="1188095" cy="685800"/>
          </a:xfrm>
        </p:grpSpPr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341549" y="3892097"/>
              <a:ext cx="1138740" cy="685800"/>
            </a:xfrm>
            <a:prstGeom prst="rect">
              <a:avLst/>
            </a:prstGeom>
          </p:spPr>
        </p:pic>
        <p:sp>
          <p:nvSpPr>
            <p:cNvPr id="60" name="TextBox 40"/>
            <p:cNvSpPr txBox="1"/>
            <p:nvPr/>
          </p:nvSpPr>
          <p:spPr>
            <a:xfrm>
              <a:off x="-2282218" y="4048786"/>
              <a:ext cx="11287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三段収納飾</a:t>
              </a:r>
              <a:endParaRPr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61" name="正方形/長方形 58"/>
          <p:cNvSpPr/>
          <p:nvPr/>
        </p:nvSpPr>
        <p:spPr>
          <a:xfrm>
            <a:off x="2633930" y="3528960"/>
            <a:ext cx="2083703" cy="253856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5982722" y="5542901"/>
            <a:ext cx="1332092" cy="726615"/>
            <a:chOff x="-70637" y="7643464"/>
            <a:chExt cx="1332092" cy="726615"/>
          </a:xfrm>
        </p:grpSpPr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0637" y="7643464"/>
              <a:ext cx="1332092" cy="726615"/>
            </a:xfrm>
            <a:prstGeom prst="rect">
              <a:avLst/>
            </a:prstGeom>
          </p:spPr>
        </p:pic>
        <p:sp>
          <p:nvSpPr>
            <p:cNvPr id="68" name="TextBox 40"/>
            <p:cNvSpPr txBox="1"/>
            <p:nvPr/>
          </p:nvSpPr>
          <p:spPr>
            <a:xfrm>
              <a:off x="85068" y="7808095"/>
              <a:ext cx="11071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吊るし雛</a:t>
              </a:r>
              <a:endPara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70" name="テキスト ボックス 69"/>
          <p:cNvSpPr txBox="1"/>
          <p:nvPr/>
        </p:nvSpPr>
        <p:spPr>
          <a:xfrm>
            <a:off x="788903" y="9161571"/>
            <a:ext cx="2724603" cy="276999"/>
          </a:xfrm>
          <a:prstGeom prst="rect">
            <a:avLst/>
          </a:prstGeom>
          <a:noFill/>
          <a:ln w="19050" cap="flat">
            <a:solidFill>
              <a:srgbClr val="00AC97"/>
            </a:solidFill>
            <a:rou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各種ｸﾚｼﾞｯﾄお使いいただけます</a:t>
            </a:r>
            <a:endParaRPr kumimoji="1" lang="ja-JP" altLang="en-US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81" y="1001955"/>
            <a:ext cx="2372637" cy="2478584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852" y="3528960"/>
            <a:ext cx="2295771" cy="261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7913502" cy="10979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266" y="228571"/>
            <a:ext cx="639879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249" y="450990"/>
            <a:ext cx="639879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709" y="351175"/>
            <a:ext cx="1260809" cy="11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-1237183" y="1921700"/>
            <a:ext cx="800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三段飾</a:t>
            </a:r>
            <a:endParaRPr lang="en-US" altLang="ja-JP" sz="16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60249" y="587713"/>
            <a:ext cx="609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期</a:t>
            </a:r>
            <a:endParaRPr lang="en-US" sz="2000" b="1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 flipH="1">
            <a:off x="4775722" y="6870672"/>
            <a:ext cx="8466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特徴</a:t>
            </a:r>
            <a:endParaRPr lang="fi-FI" altLang="ja-JP" sz="1000" b="1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94370" y="9469815"/>
            <a:ext cx="314292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　㈱阿部玩具 </a:t>
            </a:r>
            <a:endParaRPr lang="en-US" altLang="ja-JP" sz="2900" b="1" dirty="0" smtClean="0">
              <a:solidFill>
                <a:schemeClr val="bg1"/>
              </a:solidFill>
              <a:latin typeface="Meiryo" pitchFamily="34" charset="-128"/>
              <a:ea typeface="Meiryo" pitchFamily="34" charset="-128"/>
              <a:cs typeface="Meiryo" pitchFamily="34" charset="-128"/>
            </a:endParaRPr>
          </a:p>
          <a:p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住所　山形市流通ｾﾝﾀｰ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1-6-3</a:t>
            </a:r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　電話　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023-633-3121</a:t>
            </a:r>
            <a:endParaRPr lang="en-US" sz="2900" b="1" dirty="0">
              <a:solidFill>
                <a:schemeClr val="bg1"/>
              </a:solidFill>
              <a:latin typeface="Meiryo" pitchFamily="34" charset="-128"/>
              <a:ea typeface="Meiryo" pitchFamily="34" charset="-128"/>
              <a:cs typeface="Meiryo" pitchFamily="34" charset="-12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80046" y="8807629"/>
            <a:ext cx="356966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solidFill>
                  <a:srgbClr val="EB6D8E"/>
                </a:solidFill>
                <a:latin typeface="HGPSoeiKakugothicUB" pitchFamily="50" charset="-128"/>
                <a:ea typeface="HGPSoeiKakugothicUB" pitchFamily="50" charset="-128"/>
              </a:rPr>
              <a:t>ご予約・お問い合わせはお気軽にどうぞ</a:t>
            </a:r>
            <a:endParaRPr lang="en-US" sz="1500" dirty="0">
              <a:solidFill>
                <a:srgbClr val="EB6D8E"/>
              </a:solidFill>
              <a:latin typeface="HGPSoeiKakugothicUB" pitchFamily="50" charset="-128"/>
              <a:ea typeface="HGPSoeiKakugothicUB" pitchFamily="50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0053" y="10449366"/>
            <a:ext cx="3889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営業時間　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9</a:t>
            </a:r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：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30</a:t>
            </a:r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～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17</a:t>
            </a:r>
            <a:r>
              <a:rPr lang="ja-JP" altLang="en-US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：</a:t>
            </a:r>
            <a:r>
              <a:rPr lang="en-US" altLang="ja-JP" sz="1600" b="1" dirty="0" smtClean="0">
                <a:solidFill>
                  <a:schemeClr val="bg1"/>
                </a:solidFill>
                <a:latin typeface="Meiryo" pitchFamily="34" charset="-128"/>
                <a:ea typeface="Meiryo" pitchFamily="34" charset="-128"/>
              </a:rPr>
              <a:t>30</a:t>
            </a:r>
            <a:endParaRPr lang="en-US" altLang="zh-CN" sz="1600" b="1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96883" y="178851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ln>
                  <a:solidFill>
                    <a:srgbClr val="803430"/>
                  </a:solidFill>
                </a:ln>
                <a:solidFill>
                  <a:srgbClr val="0070C0"/>
                </a:solidFill>
                <a:latin typeface="AR P悠々ゴシック体E" panose="020B0600010101010101" pitchFamily="50" charset="-128"/>
                <a:ea typeface="AR P悠々ゴシック体E" panose="020B0600010101010101" pitchFamily="50" charset="-128"/>
              </a:rPr>
              <a:t>雛人形販売会</a:t>
            </a:r>
            <a:endParaRPr kumimoji="1" lang="ja-JP" altLang="en-US" sz="3600" dirty="0">
              <a:ln>
                <a:solidFill>
                  <a:srgbClr val="803430"/>
                </a:solidFill>
              </a:ln>
              <a:solidFill>
                <a:srgbClr val="0070C0"/>
              </a:solidFill>
              <a:latin typeface="AR P悠々ゴシック体E" panose="020B0600010101010101" pitchFamily="50" charset="-128"/>
              <a:ea typeface="AR P悠々ゴシック体E" panose="020B0600010101010101" pitchFamily="50" charset="-128"/>
            </a:endParaRPr>
          </a:p>
        </p:txBody>
      </p:sp>
      <p:sp>
        <p:nvSpPr>
          <p:cNvPr id="38" name="TextBox 43"/>
          <p:cNvSpPr txBox="1"/>
          <p:nvPr/>
        </p:nvSpPr>
        <p:spPr>
          <a:xfrm flipH="1">
            <a:off x="5478429" y="664657"/>
            <a:ext cx="1213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2000" b="1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11/19</a:t>
            </a:r>
            <a:endParaRPr lang="en-US" altLang="ja-JP" sz="2000" b="1" dirty="0" smtClean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まで</a:t>
            </a:r>
            <a:endParaRPr lang="en-US" sz="2000" b="1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945122" y="3699909"/>
            <a:ext cx="2568384" cy="360363"/>
            <a:chOff x="-4679907" y="5576907"/>
            <a:chExt cx="2568384" cy="360363"/>
          </a:xfrm>
        </p:grpSpPr>
        <p:sp>
          <p:nvSpPr>
            <p:cNvPr id="24" name="Freeform 9"/>
            <p:cNvSpPr>
              <a:spLocks/>
            </p:cNvSpPr>
            <p:nvPr/>
          </p:nvSpPr>
          <p:spPr bwMode="auto">
            <a:xfrm>
              <a:off x="-4679907" y="5576907"/>
              <a:ext cx="2513013" cy="360363"/>
            </a:xfrm>
            <a:custGeom>
              <a:avLst/>
              <a:gdLst>
                <a:gd name="T0" fmla="*/ 1583 w 1583"/>
                <a:gd name="T1" fmla="*/ 0 h 227"/>
                <a:gd name="T2" fmla="*/ 0 w 1583"/>
                <a:gd name="T3" fmla="*/ 0 h 227"/>
                <a:gd name="T4" fmla="*/ 48 w 1583"/>
                <a:gd name="T5" fmla="*/ 114 h 227"/>
                <a:gd name="T6" fmla="*/ 0 w 1583"/>
                <a:gd name="T7" fmla="*/ 227 h 227"/>
                <a:gd name="T8" fmla="*/ 1583 w 1583"/>
                <a:gd name="T9" fmla="*/ 227 h 227"/>
                <a:gd name="T10" fmla="*/ 1535 w 1583"/>
                <a:gd name="T11" fmla="*/ 114 h 227"/>
                <a:gd name="T12" fmla="*/ 1583 w 1583"/>
                <a:gd name="T13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3" h="227">
                  <a:moveTo>
                    <a:pt x="1583" y="0"/>
                  </a:moveTo>
                  <a:lnTo>
                    <a:pt x="0" y="0"/>
                  </a:lnTo>
                  <a:lnTo>
                    <a:pt x="48" y="114"/>
                  </a:lnTo>
                  <a:lnTo>
                    <a:pt x="0" y="227"/>
                  </a:lnTo>
                  <a:lnTo>
                    <a:pt x="1583" y="227"/>
                  </a:lnTo>
                  <a:lnTo>
                    <a:pt x="1535" y="114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EB6D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TextBox 5"/>
            <p:cNvSpPr txBox="1"/>
            <p:nvPr/>
          </p:nvSpPr>
          <p:spPr>
            <a:xfrm>
              <a:off x="-4551976" y="5614105"/>
              <a:ext cx="244045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500" b="1" dirty="0" smtClean="0">
                  <a:solidFill>
                    <a:srgbClr val="0070C0"/>
                  </a:solidFill>
                  <a:latin typeface="MS PGothic" pitchFamily="34" charset="-128"/>
                  <a:ea typeface="MS PGothic" pitchFamily="34" charset="-128"/>
                </a:rPr>
                <a:t>人形作家 柴田　家千代</a:t>
              </a:r>
              <a:endParaRPr lang="en-US" sz="1500" b="1" dirty="0">
                <a:solidFill>
                  <a:srgbClr val="0070C0"/>
                </a:solidFill>
                <a:latin typeface="MS PGothic" pitchFamily="34" charset="-128"/>
                <a:ea typeface="MS PGothic" pitchFamily="34" charset="-128"/>
              </a:endParaRPr>
            </a:p>
          </p:txBody>
        </p:sp>
      </p:grpSp>
      <p:pic>
        <p:nvPicPr>
          <p:cNvPr id="36" name="図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2824" y="1799885"/>
            <a:ext cx="1138740" cy="685800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-2734408" y="7363115"/>
            <a:ext cx="1138740" cy="685800"/>
            <a:chOff x="-2249180" y="3950609"/>
            <a:chExt cx="1138740" cy="685800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249180" y="3950609"/>
              <a:ext cx="1138740" cy="685800"/>
            </a:xfrm>
            <a:prstGeom prst="rect">
              <a:avLst/>
            </a:prstGeom>
          </p:spPr>
        </p:pic>
        <p:sp>
          <p:nvSpPr>
            <p:cNvPr id="50" name="TextBox 40"/>
            <p:cNvSpPr txBox="1"/>
            <p:nvPr/>
          </p:nvSpPr>
          <p:spPr>
            <a:xfrm>
              <a:off x="-2025570" y="4072826"/>
              <a:ext cx="8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-4970200" y="6649392"/>
            <a:ext cx="1332092" cy="726615"/>
            <a:chOff x="221307" y="7797911"/>
            <a:chExt cx="1332092" cy="726615"/>
          </a:xfrm>
        </p:grpSpPr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307" y="7797911"/>
              <a:ext cx="1332092" cy="726615"/>
            </a:xfrm>
            <a:prstGeom prst="rect">
              <a:avLst/>
            </a:prstGeom>
          </p:spPr>
        </p:pic>
        <p:sp>
          <p:nvSpPr>
            <p:cNvPr id="51" name="TextBox 40"/>
            <p:cNvSpPr txBox="1"/>
            <p:nvPr/>
          </p:nvSpPr>
          <p:spPr>
            <a:xfrm>
              <a:off x="446201" y="7991942"/>
              <a:ext cx="11071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親王飾</a:t>
              </a:r>
              <a:endPara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592732" y="6811997"/>
            <a:ext cx="1120724" cy="674950"/>
            <a:chOff x="4557212" y="7781197"/>
            <a:chExt cx="1120724" cy="674950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7212" y="7781197"/>
              <a:ext cx="1120724" cy="674950"/>
            </a:xfrm>
            <a:prstGeom prst="rect">
              <a:avLst/>
            </a:prstGeom>
          </p:spPr>
        </p:pic>
        <p:sp>
          <p:nvSpPr>
            <p:cNvPr id="52" name="TextBox 40"/>
            <p:cNvSpPr txBox="1"/>
            <p:nvPr/>
          </p:nvSpPr>
          <p:spPr>
            <a:xfrm>
              <a:off x="4744128" y="7857846"/>
              <a:ext cx="8484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名前旗</a:t>
              </a:r>
              <a:endPara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3094899" y="6545746"/>
            <a:ext cx="1037870" cy="685800"/>
            <a:chOff x="8279614" y="3734146"/>
            <a:chExt cx="1037870" cy="685800"/>
          </a:xfrm>
        </p:grpSpPr>
        <p:pic>
          <p:nvPicPr>
            <p:cNvPr id="53" name="図 5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9614" y="3734146"/>
              <a:ext cx="1037870" cy="685800"/>
            </a:xfrm>
            <a:prstGeom prst="rect">
              <a:avLst/>
            </a:prstGeom>
          </p:spPr>
        </p:pic>
        <p:sp>
          <p:nvSpPr>
            <p:cNvPr id="54" name="TextBox 40"/>
            <p:cNvSpPr txBox="1"/>
            <p:nvPr/>
          </p:nvSpPr>
          <p:spPr>
            <a:xfrm>
              <a:off x="8337488" y="3907769"/>
              <a:ext cx="950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ｹｰｽ入飾</a:t>
              </a:r>
              <a:endPara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2253" y="756990"/>
            <a:ext cx="2043257" cy="204325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64770" y="1241873"/>
            <a:ext cx="1752399" cy="1704651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54" y="7036636"/>
            <a:ext cx="2151205" cy="2151205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43078" y="3366572"/>
            <a:ext cx="1301649" cy="824378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8335" y="3494837"/>
            <a:ext cx="696113" cy="696113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44128">
            <a:off x="6622622" y="5129602"/>
            <a:ext cx="898165" cy="898165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4103114" y="8969211"/>
            <a:ext cx="3372106" cy="1631216"/>
          </a:xfrm>
          <a:prstGeom prst="rect">
            <a:avLst/>
          </a:prstGeom>
          <a:noFill/>
          <a:ln w="15875" cap="rnd">
            <a:solidFill>
              <a:srgbClr val="00AC97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お買上のお客様</a:t>
            </a:r>
            <a:endParaRPr kumimoji="1" lang="en-US" altLang="ja-JP" sz="14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ご成約プレゼント</a:t>
            </a:r>
            <a:endParaRPr lang="en-US" altLang="ja-JP" sz="18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ja-JP" altLang="en-US" sz="1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81801">
            <a:off x="2469898" y="1962272"/>
            <a:ext cx="1944947" cy="889118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98072">
            <a:off x="6053146" y="498058"/>
            <a:ext cx="1820744" cy="983070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2388">
            <a:off x="346922" y="3728990"/>
            <a:ext cx="696113" cy="696113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4147663" y="9754507"/>
            <a:ext cx="1122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１０万円以上</a:t>
            </a:r>
            <a:endParaRPr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ご購入で</a:t>
            </a:r>
          </a:p>
        </p:txBody>
      </p:sp>
      <p:grpSp>
        <p:nvGrpSpPr>
          <p:cNvPr id="63" name="グループ化 62"/>
          <p:cNvGrpSpPr/>
          <p:nvPr/>
        </p:nvGrpSpPr>
        <p:grpSpPr>
          <a:xfrm>
            <a:off x="381364" y="1249432"/>
            <a:ext cx="1332092" cy="726615"/>
            <a:chOff x="221307" y="7797911"/>
            <a:chExt cx="1332092" cy="726615"/>
          </a:xfrm>
        </p:grpSpPr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307" y="7797911"/>
              <a:ext cx="1332092" cy="726615"/>
            </a:xfrm>
            <a:prstGeom prst="rect">
              <a:avLst/>
            </a:prstGeom>
          </p:spPr>
        </p:pic>
        <p:sp>
          <p:nvSpPr>
            <p:cNvPr id="68" name="TextBox 40"/>
            <p:cNvSpPr txBox="1"/>
            <p:nvPr/>
          </p:nvSpPr>
          <p:spPr>
            <a:xfrm>
              <a:off x="397090" y="7991942"/>
              <a:ext cx="11071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木目込人形</a:t>
              </a:r>
              <a:endParaRPr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70" name="テキスト ボックス 69"/>
          <p:cNvSpPr txBox="1"/>
          <p:nvPr/>
        </p:nvSpPr>
        <p:spPr>
          <a:xfrm>
            <a:off x="788903" y="9161571"/>
            <a:ext cx="2724603" cy="276999"/>
          </a:xfrm>
          <a:prstGeom prst="rect">
            <a:avLst/>
          </a:prstGeom>
          <a:noFill/>
          <a:ln w="19050" cap="flat">
            <a:solidFill>
              <a:srgbClr val="00AC97"/>
            </a:solidFill>
            <a:rou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各種ｸﾚｼﾞｯﾄお使いいただけます</a:t>
            </a:r>
            <a:endParaRPr kumimoji="1" lang="ja-JP" altLang="en-US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75" name="グループ化 74"/>
          <p:cNvGrpSpPr/>
          <p:nvPr/>
        </p:nvGrpSpPr>
        <p:grpSpPr>
          <a:xfrm>
            <a:off x="4338226" y="4205669"/>
            <a:ext cx="2568384" cy="360363"/>
            <a:chOff x="-4679907" y="5576907"/>
            <a:chExt cx="2568384" cy="360363"/>
          </a:xfrm>
        </p:grpSpPr>
        <p:sp>
          <p:nvSpPr>
            <p:cNvPr id="76" name="Freeform 9"/>
            <p:cNvSpPr>
              <a:spLocks/>
            </p:cNvSpPr>
            <p:nvPr/>
          </p:nvSpPr>
          <p:spPr bwMode="auto">
            <a:xfrm>
              <a:off x="-4679907" y="5576907"/>
              <a:ext cx="2513013" cy="360363"/>
            </a:xfrm>
            <a:custGeom>
              <a:avLst/>
              <a:gdLst>
                <a:gd name="T0" fmla="*/ 1583 w 1583"/>
                <a:gd name="T1" fmla="*/ 0 h 227"/>
                <a:gd name="T2" fmla="*/ 0 w 1583"/>
                <a:gd name="T3" fmla="*/ 0 h 227"/>
                <a:gd name="T4" fmla="*/ 48 w 1583"/>
                <a:gd name="T5" fmla="*/ 114 h 227"/>
                <a:gd name="T6" fmla="*/ 0 w 1583"/>
                <a:gd name="T7" fmla="*/ 227 h 227"/>
                <a:gd name="T8" fmla="*/ 1583 w 1583"/>
                <a:gd name="T9" fmla="*/ 227 h 227"/>
                <a:gd name="T10" fmla="*/ 1535 w 1583"/>
                <a:gd name="T11" fmla="*/ 114 h 227"/>
                <a:gd name="T12" fmla="*/ 1583 w 1583"/>
                <a:gd name="T13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3" h="227">
                  <a:moveTo>
                    <a:pt x="1583" y="0"/>
                  </a:moveTo>
                  <a:lnTo>
                    <a:pt x="0" y="0"/>
                  </a:lnTo>
                  <a:lnTo>
                    <a:pt x="48" y="114"/>
                  </a:lnTo>
                  <a:lnTo>
                    <a:pt x="0" y="227"/>
                  </a:lnTo>
                  <a:lnTo>
                    <a:pt x="1583" y="227"/>
                  </a:lnTo>
                  <a:lnTo>
                    <a:pt x="1535" y="114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EB6D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TextBox 5"/>
            <p:cNvSpPr txBox="1"/>
            <p:nvPr/>
          </p:nvSpPr>
          <p:spPr>
            <a:xfrm>
              <a:off x="-4551976" y="5614105"/>
              <a:ext cx="244045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500" b="1" dirty="0" smtClean="0">
                  <a:solidFill>
                    <a:srgbClr val="0070C0"/>
                  </a:solidFill>
                  <a:latin typeface="MS PGothic" pitchFamily="34" charset="-128"/>
                  <a:ea typeface="MS PGothic" pitchFamily="34" charset="-128"/>
                </a:rPr>
                <a:t>人形作家 </a:t>
              </a:r>
              <a:r>
                <a:rPr lang="ja-JP" altLang="en-US" sz="1500" b="1" dirty="0">
                  <a:solidFill>
                    <a:srgbClr val="0070C0"/>
                  </a:solidFill>
                  <a:latin typeface="MS PGothic" pitchFamily="34" charset="-128"/>
                  <a:ea typeface="MS PGothic" pitchFamily="34" charset="-128"/>
                </a:rPr>
                <a:t>　</a:t>
              </a:r>
              <a:r>
                <a:rPr lang="ja-JP" altLang="en-US" sz="1500" b="1" dirty="0" smtClean="0">
                  <a:solidFill>
                    <a:srgbClr val="0070C0"/>
                  </a:solidFill>
                  <a:latin typeface="MS PGothic" pitchFamily="34" charset="-128"/>
                  <a:ea typeface="MS PGothic" pitchFamily="34" charset="-128"/>
                </a:rPr>
                <a:t>清水　久遊</a:t>
              </a:r>
              <a:endParaRPr lang="en-US" sz="1500" b="1" dirty="0">
                <a:solidFill>
                  <a:srgbClr val="0070C0"/>
                </a:solidFill>
                <a:latin typeface="MS PGothic" pitchFamily="34" charset="-128"/>
                <a:ea typeface="MS PGothic" pitchFamily="34" charset="-128"/>
              </a:endParaRPr>
            </a:p>
          </p:txBody>
        </p:sp>
      </p:grpSp>
      <p:sp>
        <p:nvSpPr>
          <p:cNvPr id="28" name="縦巻き 27"/>
          <p:cNvSpPr/>
          <p:nvPr/>
        </p:nvSpPr>
        <p:spPr>
          <a:xfrm>
            <a:off x="3949706" y="1364855"/>
            <a:ext cx="725737" cy="133262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103114" y="1443464"/>
            <a:ext cx="553998" cy="12540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久月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ほのかシリーズ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466" y="7546792"/>
            <a:ext cx="843225" cy="1004245"/>
          </a:xfrm>
          <a:prstGeom prst="rect">
            <a:avLst/>
          </a:prstGeom>
        </p:spPr>
      </p:pic>
      <p:sp>
        <p:nvSpPr>
          <p:cNvPr id="57" name="TextBox 43"/>
          <p:cNvSpPr txBox="1"/>
          <p:nvPr/>
        </p:nvSpPr>
        <p:spPr>
          <a:xfrm>
            <a:off x="1810709" y="418436"/>
            <a:ext cx="609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早</a:t>
            </a:r>
            <a:endParaRPr lang="en-US" sz="2000" b="1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61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239</Words>
  <Application>Microsoft Office PowerPoint</Application>
  <PresentationFormat>ユーザー設定</PresentationFormat>
  <Paragraphs>84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1_ガイド入りテンプレートサンプル20130531三木さん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2016-07-29T12:35:02Z</dcterms:created>
  <dcterms:modified xsi:type="dcterms:W3CDTF">2023-10-20T01:32:40Z</dcterms:modified>
</cp:coreProperties>
</file>